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32" r:id="rId1"/>
  </p:sldMasterIdLst>
  <p:notesMasterIdLst>
    <p:notesMasterId r:id="rId25"/>
  </p:notesMasterIdLst>
  <p:sldIdLst>
    <p:sldId id="257" r:id="rId2"/>
    <p:sldId id="289" r:id="rId3"/>
    <p:sldId id="301" r:id="rId4"/>
    <p:sldId id="290" r:id="rId5"/>
    <p:sldId id="271" r:id="rId6"/>
    <p:sldId id="298" r:id="rId7"/>
    <p:sldId id="273" r:id="rId8"/>
    <p:sldId id="299" r:id="rId9"/>
    <p:sldId id="274" r:id="rId10"/>
    <p:sldId id="275" r:id="rId11"/>
    <p:sldId id="302" r:id="rId12"/>
    <p:sldId id="303" r:id="rId13"/>
    <p:sldId id="304" r:id="rId14"/>
    <p:sldId id="310" r:id="rId15"/>
    <p:sldId id="320" r:id="rId16"/>
    <p:sldId id="309" r:id="rId17"/>
    <p:sldId id="318" r:id="rId18"/>
    <p:sldId id="319" r:id="rId19"/>
    <p:sldId id="311" r:id="rId20"/>
    <p:sldId id="312" r:id="rId21"/>
    <p:sldId id="306" r:id="rId22"/>
    <p:sldId id="307" r:id="rId23"/>
    <p:sldId id="321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>
      <p:cViewPr varScale="1">
        <p:scale>
          <a:sx n="121" d="100"/>
          <a:sy n="121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DF863E-3D2B-5146-B33B-F2843247C0D2}" type="datetimeFigureOut">
              <a:rPr lang="ru-RU" smtClean="0"/>
              <a:t>25.04.2025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8725B0-1831-1644-BB00-BB053AE5AAF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374786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8725B0-1831-1644-BB00-BB053AE5AAF4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960079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C8DC45-B37F-6CFB-4255-62150164EA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7C5AF892-BFF7-4F92-6F1F-4AA9DD56E9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8C9F7C85-B485-1D41-077B-7DD3496C1D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анализ (</a:t>
            </a:r>
            <a:r>
              <a:rPr lang="en" dirty="0"/>
              <a:t>EDA) </a:t>
            </a:r>
            <a:r>
              <a:rPr lang="ru-RU" dirty="0"/>
              <a:t>на данных терабайтного и </a:t>
            </a:r>
            <a:r>
              <a:rPr lang="ru-RU" dirty="0" err="1"/>
              <a:t>петабайтного</a:t>
            </a:r>
            <a:r>
              <a:rPr lang="ru-RU" dirty="0"/>
              <a:t> объёма без необходимости уменьшать выборки.</a:t>
            </a:r>
            <a:endParaRPr lang="en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D078CCD-52C1-B314-785C-E3958168311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8725B0-1831-1644-BB00-BB053AE5AAF4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083806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8DCD78-D013-05D6-ED24-7E1FA46375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894EC20A-93BF-2317-F781-9CBEDF28702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D3708D6C-677C-3E8F-CC2F-A565964ACF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Портативность и </a:t>
            </a:r>
            <a:r>
              <a:rPr lang="ru-RU" dirty="0" err="1"/>
              <a:t>консистентность</a:t>
            </a:r>
            <a:endParaRPr lang="ru-RU" b="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E6A126F-F734-2ABD-4F44-6654A98B09A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8725B0-1831-1644-BB00-BB053AE5AAF4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820314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DD40CC-5FFD-62C7-C5E8-0A67554E00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4D5ADA69-A7D5-3FEE-4D6D-AAE68AFE70F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745D6835-93DB-77F1-D030-F87EE03986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Цели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155B789-17FF-6B25-89BB-CEE986F9129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8725B0-1831-1644-BB00-BB053AE5AAF4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274620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Что такое </a:t>
            </a:r>
            <a:r>
              <a:rPr lang="en" dirty="0"/>
              <a:t>Apache Spark™?</a:t>
            </a:r>
            <a:br>
              <a:rPr lang="en" dirty="0"/>
            </a:br>
            <a:r>
              <a:rPr lang="en" dirty="0"/>
              <a:t>Apache Spark™ — </a:t>
            </a:r>
            <a:r>
              <a:rPr lang="ru-RU" dirty="0"/>
              <a:t>это многоязычный движок для выполнения задач по обработке данных, </a:t>
            </a:r>
            <a:r>
              <a:rPr lang="en" dirty="0"/>
              <a:t>data science </a:t>
            </a:r>
            <a:r>
              <a:rPr lang="ru-RU" dirty="0"/>
              <a:t>и машинному обучению на одиночных узлах или в кластерах.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8725B0-1831-1644-BB00-BB053AE5AAF4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749847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dirty="0" err="1"/>
              <a:t>kubernetes</a:t>
            </a:r>
            <a:r>
              <a:rPr lang="en" dirty="0"/>
              <a:t>-sigs/scheduler-plugins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8725B0-1831-1644-BB00-BB053AE5AAF4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808882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dirty="0" err="1">
                <a:solidFill>
                  <a:srgbClr val="6AAB73"/>
                </a:solidFill>
                <a:effectLst/>
              </a:rPr>
              <a:t>yunikorn</a:t>
            </a:r>
            <a:endParaRPr lang="en" dirty="0">
              <a:solidFill>
                <a:srgbClr val="BCBEC4"/>
              </a:solidFill>
              <a:effectLst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8725B0-1831-1644-BB00-BB053AE5AAF4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529918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976961-AB76-7449-A4E9-D2CDA259CC77}" type="datetime1">
              <a:rPr lang="ru-RU" smtClean="0"/>
              <a:t>25.04.2025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2CCA8E-4CC0-704C-A3CE-3A994A9BB96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15998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FC982-1E13-AA48-AFC2-013C8D024B2D}" type="datetime1">
              <a:rPr lang="ru-RU" smtClean="0"/>
              <a:t>25.04.2025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2CCA8E-4CC0-704C-A3CE-3A994A9BB96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910877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2AC06C-7FE6-6146-861E-EBF68693325C}" type="datetime1">
              <a:rPr lang="ru-RU" smtClean="0"/>
              <a:t>25.04.2025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2CCA8E-4CC0-704C-A3CE-3A994A9BB96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257813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DE78E1-142C-B54F-912C-D4B5878CE408}" type="datetime1">
              <a:rPr lang="ru-RU" smtClean="0"/>
              <a:t>25.04.2025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2CCA8E-4CC0-704C-A3CE-3A994A9BB96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996863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319E6-3FDA-FB4B-ADEA-0764149CB0B2}" type="datetime1">
              <a:rPr lang="ru-RU" smtClean="0"/>
              <a:t>25.04.2025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2CCA8E-4CC0-704C-A3CE-3A994A9BB96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591425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5CEB8-4FDC-E245-BB79-58CAF9A86218}" type="datetime1">
              <a:rPr lang="ru-RU" smtClean="0"/>
              <a:t>25.04.2025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2CCA8E-4CC0-704C-A3CE-3A994A9BB96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280622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F04433-0840-CB4D-8591-D609EBA1C05F}" type="datetime1">
              <a:rPr lang="ru-RU" smtClean="0"/>
              <a:t>25.04.2025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2CCA8E-4CC0-704C-A3CE-3A994A9BB96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42469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1490B-8D62-8A4D-A6BE-D6261865772E}" type="datetime1">
              <a:rPr lang="ru-RU" smtClean="0"/>
              <a:t>25.04.2025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2CCA8E-4CC0-704C-A3CE-3A994A9BB96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656275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B89F2B-7FD3-B04F-97E9-3FD3A386F5C2}" type="datetime1">
              <a:rPr lang="ru-RU" smtClean="0"/>
              <a:t>25.04.2025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2CCA8E-4CC0-704C-A3CE-3A994A9BB96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430678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FB863-E909-2343-969C-B0FB24B9AA2A}" type="datetime1">
              <a:rPr lang="ru-RU" smtClean="0"/>
              <a:t>25.04.2025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2CCA8E-4CC0-704C-A3CE-3A994A9BB96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120434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50D77-6021-1F4B-B880-BB91F88B2433}" type="datetime1">
              <a:rPr lang="ru-RU" smtClean="0"/>
              <a:t>25.04.2025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2CCA8E-4CC0-704C-A3CE-3A994A9BB96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110385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22FFBE-9DE1-5D40-B361-A81344D6DC80}" type="datetime1">
              <a:rPr lang="ru-RU" smtClean="0"/>
              <a:t>25.04.2025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2CCA8E-4CC0-704C-A3CE-3A994A9BB96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4753067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AF025757-4B21-67E0-9807-9E5DB034BC18}"/>
              </a:ext>
            </a:extLst>
          </p:cNvPr>
          <p:cNvSpPr txBox="1"/>
          <p:nvPr/>
        </p:nvSpPr>
        <p:spPr>
          <a:xfrm>
            <a:off x="618892" y="1935550"/>
            <a:ext cx="971828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600" dirty="0">
                <a:solidFill>
                  <a:schemeClr val="tx1">
                    <a:lumMod val="9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СОВРЕМЕННЫЙ, МАСШТАБИРУЕМЫЙ, ФУНКЦИОНАЛЬНЫЙ И ЭФФЕКТИВНЫЙ </a:t>
            </a:r>
            <a:r>
              <a:rPr lang="en" sz="3600" dirty="0">
                <a:solidFill>
                  <a:schemeClr val="tx1">
                    <a:lumMod val="9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SPARK </a:t>
            </a:r>
            <a:r>
              <a:rPr lang="ru-RU" sz="3600" dirty="0">
                <a:solidFill>
                  <a:schemeClr val="tx1">
                    <a:lumMod val="9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НА </a:t>
            </a:r>
            <a:r>
              <a:rPr lang="en" sz="3600" dirty="0">
                <a:solidFill>
                  <a:schemeClr val="tx1">
                    <a:lumMod val="9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KUBERNETES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2CB2AA1-C3FE-78A1-CD59-1EF47E8FB9C3}"/>
              </a:ext>
            </a:extLst>
          </p:cNvPr>
          <p:cNvSpPr txBox="1"/>
          <p:nvPr/>
        </p:nvSpPr>
        <p:spPr>
          <a:xfrm>
            <a:off x="618892" y="3833414"/>
            <a:ext cx="27376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0" dirty="0">
                <a:solidFill>
                  <a:schemeClr val="tx1">
                    <a:lumMod val="9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Ковалев А</a:t>
            </a:r>
            <a:r>
              <a:rPr lang="en-US" b="0" dirty="0">
                <a:solidFill>
                  <a:schemeClr val="tx1">
                    <a:lumMod val="9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r>
              <a:rPr lang="ru-RU" b="0" dirty="0">
                <a:solidFill>
                  <a:schemeClr val="tx1">
                    <a:lumMod val="9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И</a:t>
            </a:r>
            <a:r>
              <a:rPr lang="en-US" b="0" dirty="0">
                <a:solidFill>
                  <a:schemeClr val="tx1">
                    <a:lumMod val="9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endParaRPr lang="en" b="0" dirty="0">
              <a:solidFill>
                <a:schemeClr val="tx1">
                  <a:lumMod val="95000"/>
                </a:schemeClr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08006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6A32D2-4564-EF8C-E99C-E94656D3AE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58A63016-1A47-A9E0-40D1-66B91D4B7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2CCA8E-4CC0-704C-A3CE-3A994A9BB96F}" type="slidenum">
              <a:rPr lang="ru-RU" smtClean="0"/>
              <a:t>10</a:t>
            </a:fld>
            <a:endParaRPr lang="ru-R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E170CA-3E2C-A548-86BF-D1C8778C262E}"/>
              </a:ext>
            </a:extLst>
          </p:cNvPr>
          <p:cNvSpPr txBox="1"/>
          <p:nvPr/>
        </p:nvSpPr>
        <p:spPr>
          <a:xfrm>
            <a:off x="384714" y="278108"/>
            <a:ext cx="1096908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b="1" dirty="0">
                <a:solidFill>
                  <a:schemeClr val="tx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Планировщик</a:t>
            </a:r>
            <a:endParaRPr lang="ru-RU" sz="2000" b="1" dirty="0">
              <a:solidFill>
                <a:schemeClr val="tx1">
                  <a:lumMod val="9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E974C3-EF94-7AC3-9815-5371C6BA6CEC}"/>
              </a:ext>
            </a:extLst>
          </p:cNvPr>
          <p:cNvSpPr txBox="1"/>
          <p:nvPr/>
        </p:nvSpPr>
        <p:spPr>
          <a:xfrm>
            <a:off x="384714" y="2094089"/>
            <a:ext cx="39865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Пакетные планировщики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0D474D-DFBA-6F03-3485-13E1617DA29C}"/>
              </a:ext>
            </a:extLst>
          </p:cNvPr>
          <p:cNvSpPr txBox="1"/>
          <p:nvPr/>
        </p:nvSpPr>
        <p:spPr>
          <a:xfrm>
            <a:off x="384714" y="2761860"/>
            <a:ext cx="8642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Gang</a:t>
            </a:r>
            <a:endParaRPr lang="ru-RU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8DA0DF-00DD-555E-3C5C-D8B8782A9D63}"/>
              </a:ext>
            </a:extLst>
          </p:cNvPr>
          <p:cNvSpPr txBox="1"/>
          <p:nvPr/>
        </p:nvSpPr>
        <p:spPr>
          <a:xfrm>
            <a:off x="384714" y="3429631"/>
            <a:ext cx="12322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Capacity</a:t>
            </a:r>
            <a:endParaRPr lang="ru-RU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DA9D07-BFB8-3887-5B0C-D5591F0C9D13}"/>
              </a:ext>
            </a:extLst>
          </p:cNvPr>
          <p:cNvSpPr txBox="1"/>
          <p:nvPr/>
        </p:nvSpPr>
        <p:spPr>
          <a:xfrm>
            <a:off x="1789768" y="3429000"/>
            <a:ext cx="13437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Tenacity</a:t>
            </a:r>
            <a:endParaRPr lang="ru-RU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B9F9FE-DDD6-36A0-3BF5-5AD30FBD37CE}"/>
              </a:ext>
            </a:extLst>
          </p:cNvPr>
          <p:cNvSpPr txBox="1"/>
          <p:nvPr/>
        </p:nvSpPr>
        <p:spPr>
          <a:xfrm>
            <a:off x="5428782" y="2088171"/>
            <a:ext cx="15518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Volcano</a:t>
            </a:r>
            <a:endParaRPr lang="ru-RU" sz="20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916A7A-5F44-1DE4-9724-1B6E34C026FD}"/>
              </a:ext>
            </a:extLst>
          </p:cNvPr>
          <p:cNvSpPr txBox="1"/>
          <p:nvPr/>
        </p:nvSpPr>
        <p:spPr>
          <a:xfrm>
            <a:off x="5428781" y="2841627"/>
            <a:ext cx="348104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Apache / </a:t>
            </a:r>
            <a:r>
              <a:rPr lang="en-US" sz="2000" b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YuniKorn</a:t>
            </a:r>
            <a:endParaRPr lang="ru-RU" sz="20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13C2E32-02F7-4623-062D-BA2806852034}"/>
              </a:ext>
            </a:extLst>
          </p:cNvPr>
          <p:cNvSpPr txBox="1"/>
          <p:nvPr/>
        </p:nvSpPr>
        <p:spPr>
          <a:xfrm>
            <a:off x="5428781" y="3595083"/>
            <a:ext cx="391965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2000" b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kubernetes</a:t>
            </a:r>
            <a:r>
              <a:rPr lang="en" sz="20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-sigs / </a:t>
            </a:r>
            <a:r>
              <a:rPr lang="en" sz="2000" b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Kueue</a:t>
            </a:r>
            <a:endParaRPr lang="ru-RU" sz="20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857FBB9-FD94-681C-D69E-8061B7BA8A4E}"/>
              </a:ext>
            </a:extLst>
          </p:cNvPr>
          <p:cNvSpPr txBox="1"/>
          <p:nvPr/>
        </p:nvSpPr>
        <p:spPr>
          <a:xfrm>
            <a:off x="5428781" y="4348539"/>
            <a:ext cx="542135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2000" b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kubernetes</a:t>
            </a:r>
            <a:r>
              <a:rPr lang="en" sz="20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-sigs/scheduler-plugins</a:t>
            </a:r>
            <a:endParaRPr lang="ru-RU" sz="20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5B3E03-E11A-B677-C79A-F8F5AD91AB13}"/>
              </a:ext>
            </a:extLst>
          </p:cNvPr>
          <p:cNvSpPr txBox="1"/>
          <p:nvPr/>
        </p:nvSpPr>
        <p:spPr>
          <a:xfrm>
            <a:off x="1421778" y="2762491"/>
            <a:ext cx="12322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Binpack</a:t>
            </a:r>
            <a:endParaRPr lang="ru-RU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00464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A8D5FC-1C5E-0536-FA0D-9BC9FF8CAB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3C4D5C51-767F-5CAD-3012-6AB9D7AF37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2CCA8E-4CC0-704C-A3CE-3A994A9BB96F}" type="slidenum">
              <a:rPr lang="ru-RU" smtClean="0"/>
              <a:t>11</a:t>
            </a:fld>
            <a:endParaRPr lang="ru-R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3CC6BA-EB3B-C23C-861E-7850C8CAB11E}"/>
              </a:ext>
            </a:extLst>
          </p:cNvPr>
          <p:cNvSpPr txBox="1"/>
          <p:nvPr/>
        </p:nvSpPr>
        <p:spPr>
          <a:xfrm>
            <a:off x="384714" y="278108"/>
            <a:ext cx="1096908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b="1" dirty="0">
                <a:solidFill>
                  <a:schemeClr val="tx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Планировщик</a:t>
            </a:r>
            <a:endParaRPr lang="ru-RU" sz="2000" b="1" dirty="0">
              <a:solidFill>
                <a:schemeClr val="tx1">
                  <a:lumMod val="9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3DEC65C-8F32-940F-F1FC-1D999B001D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826" y="1824138"/>
            <a:ext cx="10856348" cy="2803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1012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1DA10B-8146-DF39-967E-548A9C66B2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27BD5050-B34C-9F1D-B95D-F030D2078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2CCA8E-4CC0-704C-A3CE-3A994A9BB96F}" type="slidenum">
              <a:rPr lang="ru-RU" smtClean="0"/>
              <a:t>12</a:t>
            </a:fld>
            <a:endParaRPr lang="ru-R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FEB2B0-C089-AD52-337A-15F99BC45C04}"/>
              </a:ext>
            </a:extLst>
          </p:cNvPr>
          <p:cNvSpPr txBox="1"/>
          <p:nvPr/>
        </p:nvSpPr>
        <p:spPr>
          <a:xfrm>
            <a:off x="384714" y="278108"/>
            <a:ext cx="1096908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b="1" dirty="0">
                <a:solidFill>
                  <a:schemeClr val="tx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Планировщик</a:t>
            </a:r>
            <a:endParaRPr lang="ru-RU" sz="2000" b="1" dirty="0">
              <a:solidFill>
                <a:schemeClr val="tx1">
                  <a:lumMod val="9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5F54EFF-DE38-61B4-CB0D-962C9E594A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7716" y="1039811"/>
            <a:ext cx="6489700" cy="5016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7724C08-D1AE-306C-AE0B-F92117EF0118}"/>
              </a:ext>
            </a:extLst>
          </p:cNvPr>
          <p:cNvSpPr txBox="1"/>
          <p:nvPr/>
        </p:nvSpPr>
        <p:spPr>
          <a:xfrm>
            <a:off x="551982" y="2198054"/>
            <a:ext cx="19607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 x Tolerations</a:t>
            </a:r>
            <a:endParaRPr lang="ru-RU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2AB716-1895-A3D1-1F7B-889D47780A0E}"/>
              </a:ext>
            </a:extLst>
          </p:cNvPr>
          <p:cNvSpPr txBox="1"/>
          <p:nvPr/>
        </p:nvSpPr>
        <p:spPr>
          <a:xfrm>
            <a:off x="551982" y="2954403"/>
            <a:ext cx="25703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6 x Node-affinity</a:t>
            </a:r>
            <a:endParaRPr lang="ru-RU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DC3D485-BFE0-63D4-C907-F05FFFE47F67}"/>
              </a:ext>
            </a:extLst>
          </p:cNvPr>
          <p:cNvSpPr txBox="1"/>
          <p:nvPr/>
        </p:nvSpPr>
        <p:spPr>
          <a:xfrm>
            <a:off x="551981" y="3710752"/>
            <a:ext cx="257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x Priority classes</a:t>
            </a:r>
            <a:endParaRPr lang="ru-RU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02920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F5225E-1320-EA81-62A0-C6E37F9649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8A3F5F88-7DF4-5BAB-29EE-4D98B694A4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2CCA8E-4CC0-704C-A3CE-3A994A9BB96F}" type="slidenum">
              <a:rPr lang="ru-RU" smtClean="0"/>
              <a:t>13</a:t>
            </a:fld>
            <a:endParaRPr lang="ru-R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EAC72F8-6982-FA7D-74E3-944AA17C40E5}"/>
              </a:ext>
            </a:extLst>
          </p:cNvPr>
          <p:cNvSpPr txBox="1"/>
          <p:nvPr/>
        </p:nvSpPr>
        <p:spPr>
          <a:xfrm>
            <a:off x="384714" y="278108"/>
            <a:ext cx="1096908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b="1" dirty="0">
                <a:solidFill>
                  <a:schemeClr val="tx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Планировщик</a:t>
            </a:r>
            <a:endParaRPr lang="ru-RU" sz="2000" b="1" dirty="0">
              <a:solidFill>
                <a:schemeClr val="tx1">
                  <a:lumMod val="9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A410978-494F-2D78-30EA-9F1BE08C57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7850" y="1135972"/>
            <a:ext cx="9216300" cy="35950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4260B17-46CC-4EDA-35B9-F3CA44B0F88E}"/>
              </a:ext>
            </a:extLst>
          </p:cNvPr>
          <p:cNvSpPr txBox="1"/>
          <p:nvPr/>
        </p:nvSpPr>
        <p:spPr>
          <a:xfrm>
            <a:off x="1487850" y="4994856"/>
            <a:ext cx="383128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Default-scheduler – 68%</a:t>
            </a:r>
            <a:endParaRPr lang="ru-RU" sz="20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19BC6C4-230F-1566-E8FA-76E1FD163255}"/>
              </a:ext>
            </a:extLst>
          </p:cNvPr>
          <p:cNvSpPr txBox="1"/>
          <p:nvPr/>
        </p:nvSpPr>
        <p:spPr>
          <a:xfrm>
            <a:off x="1487849" y="5521973"/>
            <a:ext cx="475683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Default-scheduler (plugins) – 87%</a:t>
            </a:r>
            <a:endParaRPr lang="ru-RU" sz="20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2CFF91-DC61-BC1F-1279-F293E4333BEA}"/>
              </a:ext>
            </a:extLst>
          </p:cNvPr>
          <p:cNvSpPr txBox="1"/>
          <p:nvPr/>
        </p:nvSpPr>
        <p:spPr>
          <a:xfrm>
            <a:off x="6571786" y="4994856"/>
            <a:ext cx="229343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Volcano – 94%</a:t>
            </a:r>
            <a:endParaRPr lang="ru-RU" sz="20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72F26C-3333-41E2-1DE3-307A37EBA2DC}"/>
              </a:ext>
            </a:extLst>
          </p:cNvPr>
          <p:cNvSpPr txBox="1"/>
          <p:nvPr/>
        </p:nvSpPr>
        <p:spPr>
          <a:xfrm>
            <a:off x="6571786" y="5521973"/>
            <a:ext cx="229343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YuniKorn</a:t>
            </a: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– 96%</a:t>
            </a:r>
            <a:endParaRPr lang="ru-RU" sz="20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23174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A44566-3715-EE51-5EF2-93FC0E8B78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3EEFC1BE-34EA-3C48-A528-673D918C0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2CCA8E-4CC0-704C-A3CE-3A994A9BB96F}" type="slidenum">
              <a:rPr lang="ru-RU" smtClean="0"/>
              <a:t>14</a:t>
            </a:fld>
            <a:endParaRPr lang="ru-R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1EE26E-0035-6BA8-096A-2B28841B02F7}"/>
              </a:ext>
            </a:extLst>
          </p:cNvPr>
          <p:cNvSpPr txBox="1"/>
          <p:nvPr/>
        </p:nvSpPr>
        <p:spPr>
          <a:xfrm>
            <a:off x="384715" y="278108"/>
            <a:ext cx="870353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2400" b="1" dirty="0">
                <a:solidFill>
                  <a:schemeClr val="tx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Dynamic Resource Allocation + </a:t>
            </a:r>
            <a:r>
              <a:rPr lang="ru-RU" sz="2400" b="1" dirty="0">
                <a:solidFill>
                  <a:schemeClr val="tx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Переподписка + Авто-масштабирование</a:t>
            </a:r>
            <a:endParaRPr lang="ru-RU" sz="2000" b="1" dirty="0">
              <a:solidFill>
                <a:schemeClr val="tx1">
                  <a:lumMod val="9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C2FE900-D092-6710-2190-2E2B3E0DD2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3056" y="1227366"/>
            <a:ext cx="7772400" cy="464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9620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DA97ED-C542-E4BC-2638-002BAA9320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A2EE32EB-C083-0468-8C83-A30819323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2CCA8E-4CC0-704C-A3CE-3A994A9BB96F}" type="slidenum">
              <a:rPr lang="ru-RU" smtClean="0"/>
              <a:t>15</a:t>
            </a:fld>
            <a:endParaRPr lang="ru-R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1041AD6-E6F4-B5B7-CCD9-34529D212533}"/>
              </a:ext>
            </a:extLst>
          </p:cNvPr>
          <p:cNvSpPr txBox="1"/>
          <p:nvPr/>
        </p:nvSpPr>
        <p:spPr>
          <a:xfrm>
            <a:off x="384715" y="278108"/>
            <a:ext cx="861214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2400" b="1" dirty="0">
                <a:solidFill>
                  <a:schemeClr val="tx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Spark UI, Spark History Server, </a:t>
            </a:r>
            <a:r>
              <a:rPr lang="en" sz="2400" b="1" dirty="0" err="1">
                <a:solidFill>
                  <a:schemeClr val="tx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VictoriaMetrics</a:t>
            </a:r>
            <a:r>
              <a:rPr lang="en" sz="2400" b="1" dirty="0">
                <a:solidFill>
                  <a:schemeClr val="tx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Apache Hive, Run-Centric Registry</a:t>
            </a:r>
            <a:endParaRPr lang="ru-RU" sz="2000" b="1" dirty="0">
              <a:solidFill>
                <a:schemeClr val="tx1">
                  <a:lumMod val="9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6A2136E-AEAA-AE2E-F8A5-4E44BBDFFB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2777" y="1414003"/>
            <a:ext cx="6194078" cy="4637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8596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C11AAF-4159-D38B-5125-3E9D4AD7B9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200E290F-DDC7-10FA-8C5C-11BDCD419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2CCA8E-4CC0-704C-A3CE-3A994A9BB96F}" type="slidenum">
              <a:rPr lang="ru-RU" smtClean="0"/>
              <a:t>16</a:t>
            </a:fld>
            <a:endParaRPr lang="ru-R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DC72E8-1C7F-5A67-C150-6F70793A159E}"/>
              </a:ext>
            </a:extLst>
          </p:cNvPr>
          <p:cNvSpPr txBox="1"/>
          <p:nvPr/>
        </p:nvSpPr>
        <p:spPr>
          <a:xfrm>
            <a:off x="384714" y="278108"/>
            <a:ext cx="1096908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2400" b="1" dirty="0">
                <a:solidFill>
                  <a:schemeClr val="tx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Local Disks, PVC, Remote Shuffle Service</a:t>
            </a:r>
            <a:endParaRPr lang="ru-RU" sz="2000" b="1" dirty="0">
              <a:solidFill>
                <a:schemeClr val="tx1">
                  <a:lumMod val="9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D5C0D37-4916-911A-2F2D-6701E2BF81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2485" y="985585"/>
            <a:ext cx="7173542" cy="5370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7191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337F57-5B52-286D-4324-9C2BAFD9F3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5D382CAC-B719-B178-ECC6-2C0037C02A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2CCA8E-4CC0-704C-A3CE-3A994A9BB96F}" type="slidenum">
              <a:rPr lang="ru-RU" smtClean="0"/>
              <a:t>17</a:t>
            </a:fld>
            <a:endParaRPr lang="ru-R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16C349-DC44-411D-30E3-C552819416BD}"/>
              </a:ext>
            </a:extLst>
          </p:cNvPr>
          <p:cNvSpPr txBox="1"/>
          <p:nvPr/>
        </p:nvSpPr>
        <p:spPr>
          <a:xfrm>
            <a:off x="384714" y="278108"/>
            <a:ext cx="1096908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b="1" dirty="0">
                <a:solidFill>
                  <a:schemeClr val="tx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Авто-масштабирование + Прерываемые узлы</a:t>
            </a:r>
            <a:endParaRPr lang="ru-RU" sz="2000" b="1" dirty="0">
              <a:solidFill>
                <a:schemeClr val="tx1">
                  <a:lumMod val="9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BE0AC94-EF48-431D-DE23-0CEC4672FA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2485" y="985585"/>
            <a:ext cx="7173542" cy="5370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3175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19585C-296F-C118-BA19-CC4B0AF8C5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4C2AD4A3-C5B5-4CB7-22F8-D491C7059E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2CCA8E-4CC0-704C-A3CE-3A994A9BB96F}" type="slidenum">
              <a:rPr lang="ru-RU" smtClean="0"/>
              <a:t>18</a:t>
            </a:fld>
            <a:endParaRPr lang="ru-R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CA7537-12E7-67AE-E467-F893122F9783}"/>
              </a:ext>
            </a:extLst>
          </p:cNvPr>
          <p:cNvSpPr txBox="1"/>
          <p:nvPr/>
        </p:nvSpPr>
        <p:spPr>
          <a:xfrm>
            <a:off x="384714" y="278108"/>
            <a:ext cx="1096908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2400" b="1" dirty="0">
                <a:solidFill>
                  <a:schemeClr val="tx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Spark Connect</a:t>
            </a:r>
            <a:endParaRPr lang="ru-RU" sz="2000" b="1" dirty="0">
              <a:solidFill>
                <a:schemeClr val="tx1">
                  <a:lumMod val="9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9B4B1C1-8833-7677-5C61-63E4A7344D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2485" y="985585"/>
            <a:ext cx="7173542" cy="5370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5594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A99133-83B6-148C-5428-17577F0904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214FF20D-393F-FB49-3696-F942C197B2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2CCA8E-4CC0-704C-A3CE-3A994A9BB96F}" type="slidenum">
              <a:rPr lang="ru-RU" smtClean="0"/>
              <a:t>19</a:t>
            </a:fld>
            <a:endParaRPr lang="ru-R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ED5EFDD-0DF9-6C38-840D-7A662C2D423B}"/>
              </a:ext>
            </a:extLst>
          </p:cNvPr>
          <p:cNvSpPr txBox="1"/>
          <p:nvPr/>
        </p:nvSpPr>
        <p:spPr>
          <a:xfrm>
            <a:off x="384714" y="278108"/>
            <a:ext cx="1096908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2400" b="1" dirty="0">
                <a:solidFill>
                  <a:schemeClr val="tx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Gluten + Velox, Blaze, </a:t>
            </a:r>
            <a:r>
              <a:rPr lang="en" sz="2400" b="1" dirty="0" err="1">
                <a:solidFill>
                  <a:schemeClr val="tx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DataFusion</a:t>
            </a:r>
            <a:r>
              <a:rPr lang="en" sz="2400" b="1" dirty="0">
                <a:solidFill>
                  <a:schemeClr val="tx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Comet</a:t>
            </a:r>
            <a:endParaRPr lang="ru-RU" sz="2000" b="1" dirty="0">
              <a:solidFill>
                <a:schemeClr val="tx1">
                  <a:lumMod val="9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B04CB0C-4A00-7C1B-00C7-7A63F6DF40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2733" y="2461049"/>
            <a:ext cx="5893046" cy="2129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5973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9E2B8F-2214-870B-AB97-DC665A3C23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6742A510-503C-E96F-B9CD-4CF71B24A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2CCA8E-4CC0-704C-A3CE-3A994A9BB96F}" type="slidenum">
              <a:rPr lang="ru-RU" smtClean="0"/>
              <a:t>2</a:t>
            </a:fld>
            <a:endParaRPr lang="ru-R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29FE1C-7399-FDE1-3FDD-CDC1C802169D}"/>
              </a:ext>
            </a:extLst>
          </p:cNvPr>
          <p:cNvSpPr txBox="1"/>
          <p:nvPr/>
        </p:nvSpPr>
        <p:spPr>
          <a:xfrm>
            <a:off x="384714" y="278108"/>
            <a:ext cx="1096908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Spark - </a:t>
            </a:r>
            <a:r>
              <a:rPr lang="ru-RU" sz="24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это</a:t>
            </a:r>
            <a:r>
              <a:rPr lang="en-US" sz="24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…</a:t>
            </a:r>
            <a:endParaRPr lang="ru-RU" sz="20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D058E2-BD19-4963-2845-EE47198CDE9F}"/>
              </a:ext>
            </a:extLst>
          </p:cNvPr>
          <p:cNvSpPr txBox="1"/>
          <p:nvPr/>
        </p:nvSpPr>
        <p:spPr>
          <a:xfrm>
            <a:off x="3115835" y="1277618"/>
            <a:ext cx="747131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Apache Spark </a:t>
            </a:r>
            <a:r>
              <a:rPr lang="en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— </a:t>
            </a:r>
            <a:r>
              <a:rPr lang="ru-RU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это многоязычный движок для выполнения задач по обработке данных, </a:t>
            </a:r>
            <a:r>
              <a:rPr lang="en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data science </a:t>
            </a:r>
            <a:r>
              <a:rPr lang="ru-RU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и машинному обучению на одиночных узлах или в кластерах.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7A2672-ACE5-9BA0-B0A1-16D5F8E22276}"/>
              </a:ext>
            </a:extLst>
          </p:cNvPr>
          <p:cNvSpPr txBox="1"/>
          <p:nvPr/>
        </p:nvSpPr>
        <p:spPr>
          <a:xfrm>
            <a:off x="384714" y="2742087"/>
            <a:ext cx="42207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Ключевые возможности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A969297-62EC-3D06-0BF0-DB618CFD16EB}"/>
              </a:ext>
            </a:extLst>
          </p:cNvPr>
          <p:cNvSpPr txBox="1"/>
          <p:nvPr/>
        </p:nvSpPr>
        <p:spPr>
          <a:xfrm>
            <a:off x="384714" y="4016665"/>
            <a:ext cx="620565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Пакетную</a:t>
            </a:r>
            <a:r>
              <a:rPr lang="en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и потоковую обработку данных в одном конвейере на предпочитаемом языке: </a:t>
            </a:r>
            <a:r>
              <a:rPr lang="en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Python, SQL, Scala, Java </a:t>
            </a:r>
            <a:r>
              <a:rPr lang="ru-RU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или </a:t>
            </a:r>
            <a:r>
              <a:rPr lang="en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16074D-DE03-89D8-D5D7-29FD3627BD81}"/>
              </a:ext>
            </a:extLst>
          </p:cNvPr>
          <p:cNvSpPr txBox="1"/>
          <p:nvPr/>
        </p:nvSpPr>
        <p:spPr>
          <a:xfrm>
            <a:off x="384714" y="3612768"/>
            <a:ext cx="60997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Пакетная и потоковая обработка данных</a:t>
            </a:r>
            <a:endParaRPr lang="en" sz="16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540A597-710F-5BC2-F83E-17CEDC4015FE}"/>
              </a:ext>
            </a:extLst>
          </p:cNvPr>
          <p:cNvSpPr txBox="1"/>
          <p:nvPr/>
        </p:nvSpPr>
        <p:spPr>
          <a:xfrm>
            <a:off x="6851493" y="4016665"/>
            <a:ext cx="387505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Быстрые распределённые </a:t>
            </a:r>
            <a:r>
              <a:rPr lang="en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ANSI-SQL-</a:t>
            </a:r>
            <a:r>
              <a:rPr lang="ru-RU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запросы для </a:t>
            </a:r>
            <a:r>
              <a:rPr lang="ru-RU" sz="14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дашбордов</a:t>
            </a:r>
            <a:r>
              <a:rPr lang="ru-RU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и </a:t>
            </a:r>
            <a:r>
              <a:rPr lang="en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ad-hoc-</a:t>
            </a:r>
            <a:r>
              <a:rPr lang="ru-RU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отчетности — чаще всего быстрее, чем в традиционных хранилищах данных.</a:t>
            </a:r>
            <a:endParaRPr lang="en" sz="1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6A9BFEC-2E68-2381-0DA5-4F6FB32B0F6E}"/>
              </a:ext>
            </a:extLst>
          </p:cNvPr>
          <p:cNvSpPr txBox="1"/>
          <p:nvPr/>
        </p:nvSpPr>
        <p:spPr>
          <a:xfrm>
            <a:off x="6851493" y="3612768"/>
            <a:ext cx="351821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6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SQL-</a:t>
            </a:r>
            <a:r>
              <a:rPr lang="ru-RU" sz="16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аналитика</a:t>
            </a:r>
            <a:endParaRPr lang="en" sz="16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A92C1A1-F546-B5AE-0DC8-775EA70FE710}"/>
              </a:ext>
            </a:extLst>
          </p:cNvPr>
          <p:cNvSpPr txBox="1"/>
          <p:nvPr/>
        </p:nvSpPr>
        <p:spPr>
          <a:xfrm>
            <a:off x="384714" y="5022140"/>
            <a:ext cx="60997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Пакетная и потоковая обработка данных</a:t>
            </a:r>
            <a:endParaRPr lang="en" sz="16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034F1A3-5CD6-3C0F-C3D8-56429DBD5451}"/>
              </a:ext>
            </a:extLst>
          </p:cNvPr>
          <p:cNvSpPr txBox="1"/>
          <p:nvPr/>
        </p:nvSpPr>
        <p:spPr>
          <a:xfrm>
            <a:off x="384714" y="5413100"/>
            <a:ext cx="517974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EDA </a:t>
            </a:r>
            <a:r>
              <a:rPr lang="ru-RU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анализ</a:t>
            </a:r>
            <a:r>
              <a:rPr lang="en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на данных терабайтного и </a:t>
            </a:r>
            <a:r>
              <a:rPr lang="ru-RU" sz="14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петабайтного</a:t>
            </a:r>
            <a:r>
              <a:rPr lang="ru-RU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объёма без необходимости уменьшать выборки.</a:t>
            </a:r>
            <a:endParaRPr lang="en" sz="1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43961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85BA5F-A8AF-C738-244F-FB99830F2E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8F1D787E-4FC8-2AA9-C22B-87E5CC226C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2CCA8E-4CC0-704C-A3CE-3A994A9BB96F}" type="slidenum">
              <a:rPr lang="ru-RU" smtClean="0"/>
              <a:t>20</a:t>
            </a:fld>
            <a:endParaRPr lang="ru-R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94956F-5BEF-DB7E-35FA-25D3F6223F5C}"/>
              </a:ext>
            </a:extLst>
          </p:cNvPr>
          <p:cNvSpPr txBox="1"/>
          <p:nvPr/>
        </p:nvSpPr>
        <p:spPr>
          <a:xfrm>
            <a:off x="384714" y="278108"/>
            <a:ext cx="1096908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2400" b="1" dirty="0">
                <a:solidFill>
                  <a:schemeClr val="tx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GPU. NVIDIA/spark-rapids</a:t>
            </a:r>
            <a:endParaRPr lang="ru-RU" sz="2000" b="1" dirty="0">
              <a:solidFill>
                <a:schemeClr val="tx1">
                  <a:lumMod val="9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D859709-3DB4-89F3-1B84-C3FB4C5D98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2485" y="985585"/>
            <a:ext cx="7173542" cy="5370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6519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59ED76-2261-7844-F1FB-608189D0B8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F4B40E75-9E6B-F82F-01C6-FC1A595FF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2CCA8E-4CC0-704C-A3CE-3A994A9BB96F}" type="slidenum">
              <a:rPr lang="ru-RU" smtClean="0"/>
              <a:t>21</a:t>
            </a:fld>
            <a:endParaRPr lang="ru-R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94F9BB-2D6E-0A27-8F18-84029623DBC4}"/>
              </a:ext>
            </a:extLst>
          </p:cNvPr>
          <p:cNvSpPr txBox="1"/>
          <p:nvPr/>
        </p:nvSpPr>
        <p:spPr>
          <a:xfrm>
            <a:off x="384714" y="278108"/>
            <a:ext cx="1096908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 err="1">
                <a:solidFill>
                  <a:schemeClr val="tx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IaaC</a:t>
            </a:r>
            <a:endParaRPr lang="ru-RU" sz="2000" b="1" dirty="0">
              <a:solidFill>
                <a:schemeClr val="tx1">
                  <a:lumMod val="9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BFA4579-EB3C-5D8C-D8C6-532537B0CC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3787" y="2115442"/>
            <a:ext cx="6309733" cy="21767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878C534-24F2-4C5C-2833-33633C5CB976}"/>
              </a:ext>
            </a:extLst>
          </p:cNvPr>
          <p:cNvSpPr txBox="1"/>
          <p:nvPr/>
        </p:nvSpPr>
        <p:spPr>
          <a:xfrm>
            <a:off x="714372" y="2028852"/>
            <a:ext cx="31056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Google Cloud Platform</a:t>
            </a:r>
            <a:endParaRPr lang="ru-RU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50FE99-5AC0-3B81-40EC-49DEDD6E14C9}"/>
              </a:ext>
            </a:extLst>
          </p:cNvPr>
          <p:cNvSpPr txBox="1"/>
          <p:nvPr/>
        </p:nvSpPr>
        <p:spPr>
          <a:xfrm>
            <a:off x="714372" y="2616343"/>
            <a:ext cx="19482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Yandex Cloud</a:t>
            </a:r>
            <a:endParaRPr lang="ru-RU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1AFEDA-35AE-EFA8-3002-FA87F6EDE3BD}"/>
              </a:ext>
            </a:extLst>
          </p:cNvPr>
          <p:cNvSpPr txBox="1"/>
          <p:nvPr/>
        </p:nvSpPr>
        <p:spPr>
          <a:xfrm>
            <a:off x="714372" y="3203834"/>
            <a:ext cx="19482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Selectel</a:t>
            </a:r>
            <a:endParaRPr lang="ru-RU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C1F42BF-B87A-F7E0-1EB3-BD22DC70DDE4}"/>
              </a:ext>
            </a:extLst>
          </p:cNvPr>
          <p:cNvSpPr txBox="1"/>
          <p:nvPr/>
        </p:nvSpPr>
        <p:spPr>
          <a:xfrm>
            <a:off x="714372" y="3791325"/>
            <a:ext cx="19482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VK Cloud</a:t>
            </a:r>
            <a:endParaRPr lang="ru-RU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25939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545087-9BA2-0056-7EDA-A7505E5ABB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CDD3340B-FA7E-7A11-12AF-5DF5690C78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2CCA8E-4CC0-704C-A3CE-3A994A9BB96F}" type="slidenum">
              <a:rPr lang="ru-RU" smtClean="0"/>
              <a:t>22</a:t>
            </a:fld>
            <a:endParaRPr lang="ru-R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9328B4-F743-6203-6800-FF738B54CE6F}"/>
              </a:ext>
            </a:extLst>
          </p:cNvPr>
          <p:cNvSpPr txBox="1"/>
          <p:nvPr/>
        </p:nvSpPr>
        <p:spPr>
          <a:xfrm>
            <a:off x="384714" y="278108"/>
            <a:ext cx="1096908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b="1" dirty="0">
                <a:solidFill>
                  <a:schemeClr val="tx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Экономический эффект</a:t>
            </a:r>
            <a:endParaRPr lang="ru-RU" sz="2000" b="1" dirty="0">
              <a:solidFill>
                <a:schemeClr val="tx1">
                  <a:lumMod val="9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28701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F6AF5C-5573-5382-BC01-54DD868638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1D98FB53-B8F0-4771-6902-B7E542C1B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2CCA8E-4CC0-704C-A3CE-3A994A9BB96F}" type="slidenum">
              <a:rPr lang="ru-RU" smtClean="0"/>
              <a:t>23</a:t>
            </a:fld>
            <a:endParaRPr lang="ru-R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C354EF-3698-3264-7DC7-0DE14AABEB49}"/>
              </a:ext>
            </a:extLst>
          </p:cNvPr>
          <p:cNvSpPr txBox="1"/>
          <p:nvPr/>
        </p:nvSpPr>
        <p:spPr>
          <a:xfrm>
            <a:off x="384714" y="278108"/>
            <a:ext cx="1096908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b="1" dirty="0">
                <a:solidFill>
                  <a:schemeClr val="tx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Экономический эффект</a:t>
            </a:r>
            <a:endParaRPr lang="ru-RU" sz="2000" b="1" dirty="0">
              <a:solidFill>
                <a:schemeClr val="tx1">
                  <a:lumMod val="9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23662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34C5B7-1BB9-48C7-63DD-084E3D732F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A31698F5-1551-5EA1-A174-70303FF6C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2CCA8E-4CC0-704C-A3CE-3A994A9BB96F}" type="slidenum">
              <a:rPr lang="ru-RU" smtClean="0"/>
              <a:t>3</a:t>
            </a:fld>
            <a:endParaRPr lang="ru-R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223218-436F-3895-7F2F-02A81D5C14B1}"/>
              </a:ext>
            </a:extLst>
          </p:cNvPr>
          <p:cNvSpPr txBox="1"/>
          <p:nvPr/>
        </p:nvSpPr>
        <p:spPr>
          <a:xfrm>
            <a:off x="384714" y="278108"/>
            <a:ext cx="1096908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tx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Kubernetes – </a:t>
            </a:r>
            <a:r>
              <a:rPr lang="ru-RU" sz="2400" b="1" dirty="0">
                <a:solidFill>
                  <a:schemeClr val="tx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почему?</a:t>
            </a:r>
            <a:endParaRPr lang="ru-RU" sz="2000" b="1" dirty="0">
              <a:solidFill>
                <a:schemeClr val="tx1">
                  <a:lumMod val="9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19B39EB-BB63-A22E-D153-4C982BCFE145}"/>
              </a:ext>
            </a:extLst>
          </p:cNvPr>
          <p:cNvSpPr txBox="1"/>
          <p:nvPr/>
        </p:nvSpPr>
        <p:spPr>
          <a:xfrm>
            <a:off x="384714" y="3600796"/>
            <a:ext cx="50124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Первоклассное управление ресурсами</a:t>
            </a:r>
            <a:endParaRPr lang="ru-RU" b="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7810AB-3F1A-93E5-777F-4152B3A8377C}"/>
              </a:ext>
            </a:extLst>
          </p:cNvPr>
          <p:cNvSpPr txBox="1"/>
          <p:nvPr/>
        </p:nvSpPr>
        <p:spPr>
          <a:xfrm>
            <a:off x="384714" y="2821388"/>
            <a:ext cx="21800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Гетерогенность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85DAC2-BD50-6B2D-49D8-A8FC3D1B3A5A}"/>
              </a:ext>
            </a:extLst>
          </p:cNvPr>
          <p:cNvSpPr txBox="1"/>
          <p:nvPr/>
        </p:nvSpPr>
        <p:spPr>
          <a:xfrm>
            <a:off x="2804528" y="1272749"/>
            <a:ext cx="630601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Kubernetes</a:t>
            </a:r>
            <a:r>
              <a:rPr lang="en" b="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— </a:t>
            </a:r>
            <a:r>
              <a:rPr lang="ru-RU" b="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это открытая платформа </a:t>
            </a:r>
            <a:r>
              <a:rPr lang="ru-RU" b="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оркестрации</a:t>
            </a:r>
            <a:r>
              <a:rPr lang="ru-RU" b="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b="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контейнеризованных</a:t>
            </a:r>
            <a:r>
              <a:rPr lang="ru-RU" b="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приложений, обеспечивающая автоматическое развертывание, масштабирование и управление в кластере.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A3A8356-D6F1-D5AF-0B9F-B3CDCF764A6A}"/>
              </a:ext>
            </a:extLst>
          </p:cNvPr>
          <p:cNvSpPr txBox="1"/>
          <p:nvPr/>
        </p:nvSpPr>
        <p:spPr>
          <a:xfrm>
            <a:off x="384714" y="4370027"/>
            <a:ext cx="46667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Портативность и </a:t>
            </a:r>
            <a:r>
              <a:rPr lang="ru-RU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консистентность</a:t>
            </a:r>
            <a:endParaRPr lang="ru-RU" b="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89843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EBA3B8-DA52-B232-2878-8B0A552339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404A55D8-A9FE-7844-3EB8-62886FA841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2CCA8E-4CC0-704C-A3CE-3A994A9BB96F}" type="slidenum">
              <a:rPr lang="ru-RU" smtClean="0"/>
              <a:t>4</a:t>
            </a:fld>
            <a:endParaRPr lang="ru-R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342F75F-897A-32D4-5030-7E34149DD427}"/>
              </a:ext>
            </a:extLst>
          </p:cNvPr>
          <p:cNvSpPr txBox="1"/>
          <p:nvPr/>
        </p:nvSpPr>
        <p:spPr>
          <a:xfrm>
            <a:off x="384714" y="278108"/>
            <a:ext cx="1096908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b="1" dirty="0">
                <a:solidFill>
                  <a:schemeClr val="tx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Цели</a:t>
            </a:r>
            <a:endParaRPr lang="ru-RU" sz="2000" b="1" dirty="0">
              <a:solidFill>
                <a:schemeClr val="tx1">
                  <a:lumMod val="9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160C23-C269-A8DB-8D48-5BA467136BFB}"/>
              </a:ext>
            </a:extLst>
          </p:cNvPr>
          <p:cNvSpPr txBox="1"/>
          <p:nvPr/>
        </p:nvSpPr>
        <p:spPr>
          <a:xfrm>
            <a:off x="6871007" y="932313"/>
            <a:ext cx="215032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b="1" dirty="0">
                <a:solidFill>
                  <a:schemeClr val="tx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и НЕ цели</a:t>
            </a:r>
            <a:endParaRPr lang="ru-RU" sz="2000" b="1" dirty="0">
              <a:solidFill>
                <a:schemeClr val="tx1">
                  <a:lumMod val="9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7A644D-C0F1-DBA5-DDD4-9F7F2D002C63}"/>
              </a:ext>
            </a:extLst>
          </p:cNvPr>
          <p:cNvSpPr txBox="1"/>
          <p:nvPr/>
        </p:nvSpPr>
        <p:spPr>
          <a:xfrm>
            <a:off x="384712" y="2673613"/>
            <a:ext cx="49362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Эффективное использование ресурсов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79FE94-943C-15FD-D5DC-6B40F2E40200}"/>
              </a:ext>
            </a:extLst>
          </p:cNvPr>
          <p:cNvSpPr txBox="1"/>
          <p:nvPr/>
        </p:nvSpPr>
        <p:spPr>
          <a:xfrm>
            <a:off x="6871007" y="1710630"/>
            <a:ext cx="390107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Производительность </a:t>
            </a:r>
          </a:p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vs Hadoop,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YTsaurus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TiSpark</a:t>
            </a:r>
            <a:endParaRPr lang="ru-RU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BEB32C2-7729-F34A-4AFB-08475C47E8E7}"/>
              </a:ext>
            </a:extLst>
          </p:cNvPr>
          <p:cNvSpPr txBox="1"/>
          <p:nvPr/>
        </p:nvSpPr>
        <p:spPr>
          <a:xfrm>
            <a:off x="384711" y="4307483"/>
            <a:ext cx="24365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Переносимость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BBACC81-4F5E-267D-3CDB-ECDB94983A33}"/>
              </a:ext>
            </a:extLst>
          </p:cNvPr>
          <p:cNvSpPr txBox="1"/>
          <p:nvPr/>
        </p:nvSpPr>
        <p:spPr>
          <a:xfrm>
            <a:off x="384710" y="1856678"/>
            <a:ext cx="50682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Функциональность сравнимая с 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Hadoop</a:t>
            </a:r>
            <a:endParaRPr lang="ru-RU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D757466-DD31-F92F-465F-57674C4F1E9B}"/>
              </a:ext>
            </a:extLst>
          </p:cNvPr>
          <p:cNvSpPr txBox="1"/>
          <p:nvPr/>
        </p:nvSpPr>
        <p:spPr>
          <a:xfrm>
            <a:off x="384711" y="3490548"/>
            <a:ext cx="52355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Иерархическая </a:t>
            </a:r>
            <a:r>
              <a:rPr lang="ru-RU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мультитенантность</a:t>
            </a:r>
            <a:endParaRPr lang="ru-RU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B857A74-C7F3-AA43-730D-86B8AEE68C17}"/>
              </a:ext>
            </a:extLst>
          </p:cNvPr>
          <p:cNvSpPr txBox="1"/>
          <p:nvPr/>
        </p:nvSpPr>
        <p:spPr>
          <a:xfrm>
            <a:off x="6876576" y="3490548"/>
            <a:ext cx="31539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Разграничение доступов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A53EC6A-F4C8-1B76-3D0A-3D5A7854FC44}"/>
              </a:ext>
            </a:extLst>
          </p:cNvPr>
          <p:cNvSpPr txBox="1"/>
          <p:nvPr/>
        </p:nvSpPr>
        <p:spPr>
          <a:xfrm>
            <a:off x="6871007" y="4307483"/>
            <a:ext cx="31539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Безопасность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4E090D5-E456-137C-1AFB-4188DA306539}"/>
              </a:ext>
            </a:extLst>
          </p:cNvPr>
          <p:cNvSpPr txBox="1"/>
          <p:nvPr/>
        </p:nvSpPr>
        <p:spPr>
          <a:xfrm>
            <a:off x="6871007" y="2673613"/>
            <a:ext cx="31539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Data Platform</a:t>
            </a:r>
            <a:endParaRPr lang="ru-RU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D14E1A5-F4E9-1CA0-63C6-8795110F9870}"/>
              </a:ext>
            </a:extLst>
          </p:cNvPr>
          <p:cNvSpPr txBox="1"/>
          <p:nvPr/>
        </p:nvSpPr>
        <p:spPr>
          <a:xfrm>
            <a:off x="6871007" y="5124418"/>
            <a:ext cx="31539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SaaS</a:t>
            </a:r>
            <a:endParaRPr lang="ru-RU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17766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3AD198-E09E-69C5-9375-9C06961C52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1DF7A6DB-A549-1D16-B59E-F7F966F58E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2CCA8E-4CC0-704C-A3CE-3A994A9BB96F}" type="slidenum">
              <a:rPr lang="ru-RU" smtClean="0"/>
              <a:t>5</a:t>
            </a:fld>
            <a:endParaRPr lang="ru-R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8EFCC1-93A6-2AC4-3C14-ABB01917CA7C}"/>
              </a:ext>
            </a:extLst>
          </p:cNvPr>
          <p:cNvSpPr txBox="1"/>
          <p:nvPr/>
        </p:nvSpPr>
        <p:spPr>
          <a:xfrm>
            <a:off x="384714" y="278108"/>
            <a:ext cx="1096908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b="1" dirty="0">
                <a:solidFill>
                  <a:schemeClr val="tx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Цели</a:t>
            </a:r>
            <a:endParaRPr lang="ru-RU" sz="2000" b="1" dirty="0">
              <a:solidFill>
                <a:schemeClr val="tx1">
                  <a:lumMod val="9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DD89EDFE-1844-19B3-56E7-9516B803B1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0521" y="840132"/>
            <a:ext cx="5507384" cy="485813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C9A2729-4C41-5061-8884-E4843902F32F}"/>
              </a:ext>
            </a:extLst>
          </p:cNvPr>
          <p:cNvSpPr txBox="1"/>
          <p:nvPr/>
        </p:nvSpPr>
        <p:spPr>
          <a:xfrm>
            <a:off x="384714" y="3443699"/>
            <a:ext cx="35739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trike="sngStrike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Время запуска задач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504BE5A-F5AD-1822-91F9-017DB6DE47AF}"/>
              </a:ext>
            </a:extLst>
          </p:cNvPr>
          <p:cNvSpPr txBox="1"/>
          <p:nvPr/>
        </p:nvSpPr>
        <p:spPr>
          <a:xfrm>
            <a:off x="384714" y="2565434"/>
            <a:ext cx="41092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trike="sngStrike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Планирощик</a:t>
            </a:r>
            <a:r>
              <a:rPr lang="ru-RU" strike="sngStrike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– </a:t>
            </a:r>
            <a:r>
              <a:rPr lang="en-US" strike="sngStrike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kube</a:t>
            </a:r>
            <a:r>
              <a:rPr lang="en-US" strike="sngStrike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-scheduler</a:t>
            </a:r>
            <a:endParaRPr lang="ru-RU" strike="sngStrike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BCE9CA9-79F8-3B1B-EC70-0BA72AAC3A57}"/>
              </a:ext>
            </a:extLst>
          </p:cNvPr>
          <p:cNvSpPr txBox="1"/>
          <p:nvPr/>
        </p:nvSpPr>
        <p:spPr>
          <a:xfrm>
            <a:off x="384714" y="1687169"/>
            <a:ext cx="48006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trike="sngStrike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Статическое распределение ресурсов</a:t>
            </a:r>
          </a:p>
        </p:txBody>
      </p:sp>
    </p:spTree>
    <p:extLst>
      <p:ext uri="{BB962C8B-B14F-4D97-AF65-F5344CB8AC3E}">
        <p14:creationId xmlns:p14="http://schemas.microsoft.com/office/powerpoint/2010/main" val="8371248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92D781-B5A2-6C9C-2C69-9000CF03A4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E51DBE7F-0D25-E790-47E0-F851A083B3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2CCA8E-4CC0-704C-A3CE-3A994A9BB96F}" type="slidenum">
              <a:rPr lang="ru-RU" smtClean="0"/>
              <a:t>6</a:t>
            </a:fld>
            <a:endParaRPr lang="ru-R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EA3FFC-DAA5-8791-A794-50A4AB06311D}"/>
              </a:ext>
            </a:extLst>
          </p:cNvPr>
          <p:cNvSpPr txBox="1"/>
          <p:nvPr/>
        </p:nvSpPr>
        <p:spPr>
          <a:xfrm>
            <a:off x="384714" y="278108"/>
            <a:ext cx="1096908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b="1" dirty="0">
                <a:solidFill>
                  <a:schemeClr val="tx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Цели</a:t>
            </a:r>
            <a:endParaRPr lang="ru-RU" sz="2000" b="1" dirty="0">
              <a:solidFill>
                <a:schemeClr val="tx1">
                  <a:lumMod val="9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5B50B83-E559-6771-55B8-171B2EC49F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5431" y="862434"/>
            <a:ext cx="6682474" cy="500310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85C1118-38FE-675E-5EC6-612B94B2358C}"/>
              </a:ext>
            </a:extLst>
          </p:cNvPr>
          <p:cNvSpPr txBox="1"/>
          <p:nvPr/>
        </p:nvSpPr>
        <p:spPr>
          <a:xfrm>
            <a:off x="384715" y="3443699"/>
            <a:ext cx="381545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Эффективная утилизация и переподписки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08E009-FBE7-88BE-1243-75509860F61E}"/>
              </a:ext>
            </a:extLst>
          </p:cNvPr>
          <p:cNvSpPr txBox="1"/>
          <p:nvPr/>
        </p:nvSpPr>
        <p:spPr>
          <a:xfrm>
            <a:off x="384714" y="1540296"/>
            <a:ext cx="410922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Динамическое распределение ресурсов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756FB85-92D4-BB6B-A702-B738E224B054}"/>
              </a:ext>
            </a:extLst>
          </p:cNvPr>
          <p:cNvSpPr txBox="1"/>
          <p:nvPr/>
        </p:nvSpPr>
        <p:spPr>
          <a:xfrm>
            <a:off x="384714" y="4452534"/>
            <a:ext cx="35739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Spark-centric </a:t>
            </a:r>
            <a:r>
              <a:rPr lang="ru-RU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мониторинг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A04670-BFDE-FF6C-90AE-EC0F47457F2E}"/>
              </a:ext>
            </a:extLst>
          </p:cNvPr>
          <p:cNvSpPr txBox="1"/>
          <p:nvPr/>
        </p:nvSpPr>
        <p:spPr>
          <a:xfrm>
            <a:off x="384714" y="2434864"/>
            <a:ext cx="410922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Прерываемые узлы и отказоустойчивость</a:t>
            </a:r>
          </a:p>
        </p:txBody>
      </p:sp>
    </p:spTree>
    <p:extLst>
      <p:ext uri="{BB962C8B-B14F-4D97-AF65-F5344CB8AC3E}">
        <p14:creationId xmlns:p14="http://schemas.microsoft.com/office/powerpoint/2010/main" val="28011878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6B282C-D1C5-B34D-563A-347B041F62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7F5E37A5-61AD-7003-3A6A-95F69BE22F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2CCA8E-4CC0-704C-A3CE-3A994A9BB96F}" type="slidenum">
              <a:rPr lang="ru-RU" smtClean="0"/>
              <a:t>7</a:t>
            </a:fld>
            <a:endParaRPr lang="ru-R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175374D-2E93-04E1-9974-815683E6AA95}"/>
              </a:ext>
            </a:extLst>
          </p:cNvPr>
          <p:cNvSpPr txBox="1"/>
          <p:nvPr/>
        </p:nvSpPr>
        <p:spPr>
          <a:xfrm>
            <a:off x="384714" y="278108"/>
            <a:ext cx="1096908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b="1" dirty="0">
                <a:solidFill>
                  <a:schemeClr val="tx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Оператор</a:t>
            </a:r>
            <a:endParaRPr lang="ru-RU" sz="2000" b="1" dirty="0">
              <a:solidFill>
                <a:schemeClr val="tx1">
                  <a:lumMod val="9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EA3870-A3B2-B14B-9C4D-36FD149FBF8F}"/>
              </a:ext>
            </a:extLst>
          </p:cNvPr>
          <p:cNvSpPr txBox="1"/>
          <p:nvPr/>
        </p:nvSpPr>
        <p:spPr>
          <a:xfrm>
            <a:off x="553226" y="4868523"/>
            <a:ext cx="31266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29.0</a:t>
            </a:r>
            <a:r>
              <a:rPr lang="ru-RU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</a:t>
            </a:r>
            <a:r>
              <a:rPr lang="en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.2024 design-draft</a:t>
            </a:r>
            <a:endParaRPr lang="ru-RU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4BA0F6-C4B1-5C21-61A3-00E20DAE828A}"/>
              </a:ext>
            </a:extLst>
          </p:cNvPr>
          <p:cNvSpPr txBox="1"/>
          <p:nvPr/>
        </p:nvSpPr>
        <p:spPr>
          <a:xfrm>
            <a:off x="553225" y="5433955"/>
            <a:ext cx="42498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03.10.2024 nightly snapshot 0.1.0</a:t>
            </a:r>
            <a:endParaRPr lang="ru-RU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600A39C5-AA95-A14C-3A8F-01CDEF6675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714" y="1346809"/>
            <a:ext cx="7772400" cy="1374126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C965A080-FED2-A469-639F-FE514CEE8D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225" y="3132731"/>
            <a:ext cx="9189342" cy="461665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EED477FC-24FC-75AF-1876-C2CB3764CA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3225" y="3753256"/>
            <a:ext cx="1892300" cy="927100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8544024A-D5DB-31B6-1C8C-E05B1DDB07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97305" y="3753256"/>
            <a:ext cx="2189174" cy="92400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8D018D6-677A-E682-CD09-2B19FAE04F57}"/>
              </a:ext>
            </a:extLst>
          </p:cNvPr>
          <p:cNvSpPr txBox="1"/>
          <p:nvPr/>
        </p:nvSpPr>
        <p:spPr>
          <a:xfrm>
            <a:off x="3779816" y="4868523"/>
            <a:ext cx="34199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</a:t>
            </a:r>
            <a:r>
              <a:rPr lang="ru-RU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0</a:t>
            </a:r>
            <a:r>
              <a:rPr lang="en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.05.2024 </a:t>
            </a:r>
            <a:r>
              <a:rPr lang="ru-RU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первый коммит</a:t>
            </a:r>
          </a:p>
        </p:txBody>
      </p:sp>
    </p:spTree>
    <p:extLst>
      <p:ext uri="{BB962C8B-B14F-4D97-AF65-F5344CB8AC3E}">
        <p14:creationId xmlns:p14="http://schemas.microsoft.com/office/powerpoint/2010/main" val="24228214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E0F89F-1019-0C0B-2447-159ABB1119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441B27F9-28FB-009D-3A72-13C496D14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2CCA8E-4CC0-704C-A3CE-3A994A9BB96F}" type="slidenum">
              <a:rPr lang="ru-RU" smtClean="0"/>
              <a:t>8</a:t>
            </a:fld>
            <a:endParaRPr lang="ru-R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0A0931-1076-C7EC-D5AD-542FCDFDC7AA}"/>
              </a:ext>
            </a:extLst>
          </p:cNvPr>
          <p:cNvSpPr txBox="1"/>
          <p:nvPr/>
        </p:nvSpPr>
        <p:spPr>
          <a:xfrm>
            <a:off x="384714" y="278108"/>
            <a:ext cx="1096908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b="1" dirty="0">
                <a:solidFill>
                  <a:schemeClr val="tx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Оператор</a:t>
            </a:r>
            <a:endParaRPr lang="ru-RU" sz="2000" b="1" dirty="0">
              <a:solidFill>
                <a:schemeClr val="tx1">
                  <a:lumMod val="9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5AD40F3-FE12-F9A5-8972-30BCC09F3B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9632" y="1185706"/>
            <a:ext cx="5804167" cy="44865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062E0F4-773B-2D7A-290D-22D684639141}"/>
              </a:ext>
            </a:extLst>
          </p:cNvPr>
          <p:cNvSpPr txBox="1"/>
          <p:nvPr/>
        </p:nvSpPr>
        <p:spPr>
          <a:xfrm>
            <a:off x="384714" y="2472371"/>
            <a:ext cx="39865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JVM-based binary spark-submit</a:t>
            </a:r>
            <a:endParaRPr lang="ru-RU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37A1848-9465-86C5-65FA-187F7A5B5A80}"/>
              </a:ext>
            </a:extLst>
          </p:cNvPr>
          <p:cNvSpPr txBox="1"/>
          <p:nvPr/>
        </p:nvSpPr>
        <p:spPr>
          <a:xfrm>
            <a:off x="384714" y="3204634"/>
            <a:ext cx="280453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Потеря интереса 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Google Cloud Platform</a:t>
            </a:r>
            <a:endParaRPr lang="ru-RU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02855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FB38AF-1405-E104-FB33-3524EA444F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BB56E3B6-6B8E-CC93-CD7D-6B7BA8BA70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2CCA8E-4CC0-704C-A3CE-3A994A9BB96F}" type="slidenum">
              <a:rPr lang="ru-RU" smtClean="0"/>
              <a:t>9</a:t>
            </a:fld>
            <a:endParaRPr lang="ru-R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49036C-D99D-284E-4AB3-59A03B2A6EB1}"/>
              </a:ext>
            </a:extLst>
          </p:cNvPr>
          <p:cNvSpPr txBox="1"/>
          <p:nvPr/>
        </p:nvSpPr>
        <p:spPr>
          <a:xfrm>
            <a:off x="384714" y="278108"/>
            <a:ext cx="1096908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b="1" dirty="0">
                <a:solidFill>
                  <a:schemeClr val="tx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Оператор</a:t>
            </a:r>
            <a:endParaRPr lang="ru-RU" sz="2000" b="1" dirty="0">
              <a:solidFill>
                <a:schemeClr val="tx1">
                  <a:lumMod val="9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2FF87D4-8CE5-67B7-D1C8-1E24325432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354" y="909773"/>
            <a:ext cx="4598508" cy="2708798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9E2362A-AA09-2495-80F7-13FC5A4D61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0686" y="909773"/>
            <a:ext cx="4561514" cy="2708798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2682321-FEE3-4C3B-2309-F788B3F9F3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354" y="3759583"/>
            <a:ext cx="4598508" cy="2722629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0E49EF55-235C-92DA-A146-37933E673A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0685" y="3751626"/>
            <a:ext cx="4589985" cy="2730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081623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3E4F19A7-A959-40BB-972C-4880BAF8EB09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374</TotalTime>
  <Words>413</Words>
  <Application>Microsoft Macintosh PowerPoint</Application>
  <PresentationFormat>Широкоэкранный</PresentationFormat>
  <Paragraphs>114</Paragraphs>
  <Slides>23</Slides>
  <Notes>7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23</vt:i4>
      </vt:variant>
    </vt:vector>
  </HeadingPairs>
  <TitlesOfParts>
    <vt:vector size="28" baseType="lpstr">
      <vt:lpstr>Arial</vt:lpstr>
      <vt:lpstr>Calibri</vt:lpstr>
      <vt:lpstr>Calibri Light</vt:lpstr>
      <vt:lpstr>Verdana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Алексей Ковалев</dc:creator>
  <cp:lastModifiedBy>Алексей Ковалев</cp:lastModifiedBy>
  <cp:revision>85</cp:revision>
  <dcterms:created xsi:type="dcterms:W3CDTF">2025-04-25T06:36:05Z</dcterms:created>
  <dcterms:modified xsi:type="dcterms:W3CDTF">2025-04-25T12:50:45Z</dcterms:modified>
</cp:coreProperties>
</file>